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0000"/>
    <a:srgbClr val="007635"/>
    <a:srgbClr val="004821"/>
    <a:srgbClr val="FF3300"/>
    <a:srgbClr val="00A249"/>
    <a:srgbClr val="DBD600"/>
    <a:srgbClr val="B05408"/>
    <a:srgbClr val="B84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D9989-0F64-4D62-8CDB-E7A06162EC2C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A9AD-C3DF-4F61-A58A-B9A84854B8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89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794" y="1285860"/>
            <a:ext cx="628654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Четвертый год</a:t>
            </a:r>
          </a:p>
          <a:p>
            <a:pPr algn="ctr"/>
            <a:endParaRPr lang="ru-RU" sz="4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  <a:p>
            <a:pPr algn="ctr"/>
            <a:r>
              <a:rPr lang="ru-RU" sz="4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«Дай  ,  я  скажу!»</a:t>
            </a:r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1475656" y="4509120"/>
            <a:ext cx="7056784" cy="93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презентации: учитель-логопед</a:t>
            </a:r>
          </a:p>
          <a:p>
            <a:pPr algn="ctr">
              <a:lnSpc>
                <a:spcPct val="114000"/>
              </a:lnSpc>
            </a:pP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Малюгина И. А. </a:t>
            </a:r>
            <a:endParaRPr lang="ru-RU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Хотите, чтобы ребенок грамотно говорил- тренируйте его. Здесь вам поможет чтение, и конечно, ИГРЫ. В игре «Волшебный мешочек»  ребенок должен узнать предмет который вы спрятали в мешочке по вашему описанию.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Расставляйте на столе разные игрушки (только не очень много).Пусть ребенок объясняет, что стояло на столе, а чего не стало. Тоже можно делать и с картинками.</a:t>
            </a:r>
          </a:p>
          <a:p>
            <a:pPr marL="0" indent="0">
              <a:buNone/>
            </a:pPr>
            <a:endParaRPr lang="ru-RU" sz="2400" dirty="0" smtClean="0"/>
          </a:p>
          <a:p>
            <a:pPr marL="82550" indent="20638">
              <a:buNone/>
            </a:pPr>
            <a:endParaRPr lang="ru-RU" sz="2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Спасибо за внимание!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Cambria" panose="02040503050406030204" pitchFamily="18" charset="0"/>
              </a:rPr>
              <a:t>Пусть достижения вашего ребенка множатся с каждым днем.</a:t>
            </a:r>
          </a:p>
          <a:p>
            <a:pPr algn="ctr">
              <a:buNone/>
            </a:pPr>
            <a:endParaRPr lang="ru-RU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mbria" panose="02040503050406030204" pitchFamily="18" charset="0"/>
            </a:endParaRPr>
          </a:p>
          <a:p>
            <a:pPr algn="ctr">
              <a:buNone/>
            </a:pPr>
            <a:r>
              <a:rPr lang="ru-RU" sz="2800" b="1" cap="all" dirty="0" smtClean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Cambria" panose="02040503050406030204" pitchFamily="18" charset="0"/>
              </a:rPr>
              <a:t>С уважением учитель-логопед </a:t>
            </a:r>
          </a:p>
          <a:p>
            <a:pPr algn="ctr">
              <a:buNone/>
            </a:pPr>
            <a:r>
              <a:rPr lang="ru-RU" sz="2800" b="1" cap="all" dirty="0" smtClean="0">
                <a:ln w="0"/>
                <a:solidFill>
                  <a:srgbClr val="CC0000"/>
                </a:solidFill>
                <a:effectLst>
                  <a:reflection blurRad="12700" stA="50000" endPos="50000" dist="5000" dir="5400000" sy="-100000" rotWithShape="0"/>
                </a:effectLst>
                <a:latin typeface="Cambria" panose="02040503050406030204" pitchFamily="18" charset="0"/>
              </a:rPr>
              <a:t>МБДОУ №241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solidFill>
                  <a:srgbClr val="CC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 речи детей 3-4 лет</a:t>
            </a:r>
            <a:endParaRPr lang="ru-RU" sz="3600" dirty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757757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ru-RU" sz="2400" b="1" dirty="0" smtClean="0">
                <a:solidFill>
                  <a:srgbClr val="003300"/>
                </a:solidFill>
              </a:rPr>
              <a:t>Достижения вашего ребенка на четвертом году жизни множатся с каждым днем. Теперь он уже не только охотно слушает то, что ему рассказывают, но и  сам хочет поделиться с вами своими новостями, планами, опасениями. Ребенок начинает рассуждать о том, что видит вокруг, о том, что  привлекло его внимание, произвело какое-то впечатление. Это  как бы собирательный портрет трехлетнего говоруна, но каждый ребенок развивается индивидуально, и темпы развития речи тоже не могут быть совершенно одинаковыми.</a:t>
            </a:r>
          </a:p>
          <a:p>
            <a:pPr marL="0" lvl="1" indent="0">
              <a:buNone/>
            </a:pPr>
            <a:endParaRPr lang="ru-RU" sz="2000" b="1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6000792"/>
          </a:xfrm>
        </p:spPr>
        <p:txBody>
          <a:bodyPr>
            <a:normAutofit fontScale="25000" lnSpcReduction="20000"/>
          </a:bodyPr>
          <a:lstStyle/>
          <a:p>
            <a:pPr marL="0" lvl="1" indent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3300"/>
                </a:solidFill>
              </a:rPr>
              <a:t>Количество вопросов у ребенка растет не по дням , а по часам.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3300"/>
                </a:solidFill>
              </a:rPr>
              <a:t>Постарайтесь не раздражаться, терпеливо отвечать и разъяснять ребенку интересующие его моменты.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3300"/>
                </a:solidFill>
              </a:rPr>
              <a:t>Задавая вопросы, ребенок просто хочет побольше узнать об окружающем мире, а вовсе не стремится вас подразнить.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3300"/>
                </a:solidFill>
              </a:rPr>
              <a:t>Объясняя, говорите понятным ребенку языком, доступно.</a:t>
            </a:r>
          </a:p>
          <a:p>
            <a:pPr marL="0" lvl="1" indent="0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3300"/>
                </a:solidFill>
              </a:rPr>
              <a:t>Мы попробуем рассказать вам о том, что действительно нужно делать для того, чтобы речь ребенка четвертого года жизни развивалась правильно, и как готовить малыша к будущим занятиям по обучению грамоте.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115328" cy="5840435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4600" b="1" dirty="0" smtClean="0">
                <a:solidFill>
                  <a:srgbClr val="CC0000"/>
                </a:solidFill>
              </a:rPr>
              <a:t>Вооружитесь  хорошими детскими книжками</a:t>
            </a:r>
            <a:endParaRPr lang="ru-RU" sz="3300" b="1" dirty="0" smtClean="0">
              <a:solidFill>
                <a:srgbClr val="003300"/>
              </a:solidFill>
            </a:endParaRPr>
          </a:p>
          <a:p>
            <a:pPr marL="82550" indent="20638">
              <a:lnSpc>
                <a:spcPct val="120000"/>
              </a:lnSpc>
              <a:buNone/>
            </a:pPr>
            <a:r>
              <a:rPr lang="ru-RU" sz="3300" b="1" dirty="0" smtClean="0">
                <a:solidFill>
                  <a:srgbClr val="003300"/>
                </a:solidFill>
              </a:rPr>
              <a:t>Читая, обратите внимание , насколько внимательно малыш вас слушает. Если по ходу чтения он задает вопросы, обязательно отвечайте, чтобы не оставалось непонятного и ребенок усваивал сюжетную линию. Можно обсудить иллюстрацию, разыграть сценку.</a:t>
            </a:r>
          </a:p>
          <a:p>
            <a:pPr marL="82550" indent="20638">
              <a:lnSpc>
                <a:spcPct val="120000"/>
              </a:lnSpc>
              <a:buNone/>
            </a:pPr>
            <a:r>
              <a:rPr lang="ru-RU" sz="3300" b="1" dirty="0" smtClean="0">
                <a:solidFill>
                  <a:srgbClr val="003300"/>
                </a:solidFill>
              </a:rPr>
              <a:t>В этом возрасте очень полезно заниматься «накопительством», накапливать новые слова, чтобы малышу было легко выражать свои мысли и понимать окружающих.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  жалейте времени  на совместную игру  с ребенком</a:t>
            </a:r>
            <a:endParaRPr lang="ru-RU" sz="36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b="1" dirty="0" smtClean="0">
                <a:solidFill>
                  <a:srgbClr val="003300"/>
                </a:solidFill>
              </a:rPr>
              <a:t>Во время совместных игр во «врача», в «магазин» и т.д. можно не только сообщать ребенку новые слова, но и приводить к тому, что группу предметов можно назвать одним словом. Это поможет ребенку усвоить понятие категории, обобщения. Например, понятие «мебель» : стул, шкаф, табуретка и т.д. Все эти знания в дальнейшем будут служить одним из показателей развития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Старайтесь дать ребенку возможность наблюдать</a:t>
            </a:r>
            <a:endParaRPr lang="ru-RU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0638">
              <a:lnSpc>
                <a:spcPct val="110000"/>
              </a:lnSpc>
              <a:buNone/>
            </a:pPr>
            <a:r>
              <a:rPr lang="ru-RU" sz="3000" b="1" dirty="0" smtClean="0">
                <a:solidFill>
                  <a:srgbClr val="003300"/>
                </a:solidFill>
              </a:rPr>
              <a:t>Старайтесь дать ребенку возможность наблюдать, видеть признаки предметов и вещей, их особенности, отличительные черты.</a:t>
            </a:r>
          </a:p>
          <a:p>
            <a:pPr marL="0" indent="20638">
              <a:lnSpc>
                <a:spcPct val="110000"/>
              </a:lnSpc>
              <a:buNone/>
            </a:pPr>
            <a:r>
              <a:rPr lang="ru-RU" sz="3000" b="1" dirty="0" smtClean="0">
                <a:solidFill>
                  <a:srgbClr val="003300"/>
                </a:solidFill>
              </a:rPr>
              <a:t>Вот вы накрываете на стол, расставляете посуду. Сок ребенок будет пить из стакана, а чай из чашки. Чашка стоит на блюдце, а каша положена в тарелку. Ребенок видит и сходство, и различия между предметами, которые, в общем-то, предназначены для одного и того же.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71480"/>
            <a:ext cx="8086724" cy="5572164"/>
          </a:xfrm>
        </p:spPr>
        <p:txBody>
          <a:bodyPr>
            <a:normAutofit fontScale="55000" lnSpcReduction="20000"/>
          </a:bodyPr>
          <a:lstStyle/>
          <a:p>
            <a:pPr marL="0" indent="20638">
              <a:lnSpc>
                <a:spcPct val="120000"/>
              </a:lnSpc>
              <a:buNone/>
            </a:pPr>
            <a:r>
              <a:rPr lang="ru-RU" sz="4500" b="1" dirty="0" smtClean="0">
                <a:solidFill>
                  <a:srgbClr val="003300"/>
                </a:solidFill>
              </a:rPr>
              <a:t>Помните, что лучше всего ребенок будет усваивать, понимать ,запоминать то, что видел своими глазами. Пусть ребенок оценит размеры, форму, узнает назначение той или иной вещи, понаблюдает ее в действии, увидит, как ее используют. </a:t>
            </a:r>
          </a:p>
          <a:p>
            <a:pPr marL="0" indent="20638">
              <a:lnSpc>
                <a:spcPct val="120000"/>
              </a:lnSpc>
              <a:buNone/>
            </a:pPr>
            <a:r>
              <a:rPr lang="ru-RU" sz="4500" b="1" dirty="0" smtClean="0">
                <a:solidFill>
                  <a:srgbClr val="003300"/>
                </a:solidFill>
              </a:rPr>
              <a:t>Малыш обязательно должен участвовать вместе с  вами в различных действиях. Вот вы идете в магазин, и ребенок идет с вами. Вы выбираете товары, комментируя свои действия. Подводите итоги совместной деятельности: «Мы с тобой ходили в магазин. Что мы купили ,помнишь?»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 четырем годам  ребенку нужно знать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5043510"/>
          </a:xfrm>
        </p:spPr>
        <p:txBody>
          <a:bodyPr>
            <a:noAutofit/>
          </a:bodyPr>
          <a:lstStyle/>
          <a:p>
            <a:pPr marL="0" indent="20638">
              <a:lnSpc>
                <a:spcPct val="120000"/>
              </a:lnSpc>
              <a:buNone/>
            </a:pPr>
            <a:r>
              <a:rPr lang="ru-RU" sz="1800" b="1" dirty="0" smtClean="0">
                <a:solidFill>
                  <a:srgbClr val="003300"/>
                </a:solidFill>
              </a:rPr>
              <a:t>К четырем годам  ребенку нужно знать и уметь рассказывать, кем работают родители (естественно, на доступном пониманию </a:t>
            </a:r>
            <a:r>
              <a:rPr lang="ru-RU" sz="1800" b="1" i="1" dirty="0" smtClean="0">
                <a:solidFill>
                  <a:srgbClr val="003300"/>
                </a:solidFill>
              </a:rPr>
              <a:t>ребенка</a:t>
            </a:r>
            <a:r>
              <a:rPr lang="ru-RU" sz="1800" b="1" dirty="0" smtClean="0">
                <a:solidFill>
                  <a:srgbClr val="003300"/>
                </a:solidFill>
              </a:rPr>
              <a:t> уровне),то есть названия   профессий  перестают быть тайной за семью печатями. </a:t>
            </a:r>
          </a:p>
          <a:p>
            <a:pPr marL="0" indent="20638">
              <a:lnSpc>
                <a:spcPct val="120000"/>
              </a:lnSpc>
              <a:buNone/>
            </a:pPr>
            <a:r>
              <a:rPr lang="ru-RU" sz="1800" b="1" dirty="0" smtClean="0">
                <a:solidFill>
                  <a:srgbClr val="003300"/>
                </a:solidFill>
              </a:rPr>
              <a:t>Малышу надо объяснять не только, как называется тот или иной специалист, но и что конкретно он делает. Продавец взвешивает  товар, упаковывает, продает; парикмахер расчесывает волосы, стрижет и т.д. Так постепенно  растет словарный запас ребенка.</a:t>
            </a:r>
          </a:p>
          <a:p>
            <a:pPr marL="0" indent="20638">
              <a:lnSpc>
                <a:spcPct val="120000"/>
              </a:lnSpc>
              <a:buNone/>
            </a:pPr>
            <a:r>
              <a:rPr lang="ru-RU" sz="1800" b="1" dirty="0" smtClean="0">
                <a:solidFill>
                  <a:srgbClr val="003300"/>
                </a:solidFill>
              </a:rPr>
              <a:t>Помогайте ребенку высказываться, стимулируйте его желание поделиться с другими людьми: «Катя, расскажи бабушке, где мы с тобой сегодня были». Не забывайте. что ребенок будет стараться рассказывать вам что-либо только в том случае, если это вам действительно интересно.</a:t>
            </a:r>
          </a:p>
          <a:p>
            <a:endParaRPr lang="ru-RU" sz="2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Разнообразьте свою речь обилием  прилагательных</a:t>
            </a:r>
            <a:endParaRPr lang="ru-RU" sz="36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17463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003300"/>
                </a:solidFill>
              </a:rPr>
              <a:t>Например,</a:t>
            </a:r>
            <a:r>
              <a:rPr lang="en-US" b="1" dirty="0" smtClean="0">
                <a:solidFill>
                  <a:srgbClr val="003300"/>
                </a:solidFill>
              </a:rPr>
              <a:t> </a:t>
            </a:r>
            <a:r>
              <a:rPr lang="ru-RU" b="1" dirty="0" smtClean="0">
                <a:solidFill>
                  <a:srgbClr val="003300"/>
                </a:solidFill>
              </a:rPr>
              <a:t>ребенок просит дать ему грушу, а вы предлагаете выбрать: «Тебе какую, большую или маленькую? Зеленую или желтую?» Хорошо бы и игрушками пользоваться разнообразными,                                    позволяющими видеть как можно больше признаков.</a:t>
            </a:r>
            <a:endParaRPr lang="en-US" b="1" dirty="0" smtClean="0">
              <a:solidFill>
                <a:srgbClr val="003300"/>
              </a:solidFill>
            </a:endParaRPr>
          </a:p>
          <a:p>
            <a:pPr marL="0" indent="17463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003300"/>
                </a:solidFill>
              </a:rPr>
              <a:t>Вам, конечно, хочется, чтобы речь ребенка была правильной, точной. Еще раз придется напомнить, как  важно следить за собственными высказываниями. Если   родные дома говорят неправильно, также будет говорить и ребенок. Да и объем детской речи во многом зависит от общения  с ним родителей.</a:t>
            </a:r>
            <a:endParaRPr lang="ru-RU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43634"/>
      </a:hlink>
      <a:folHlink>
        <a:srgbClr val="CD737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829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Century Schoolbook</vt:lpstr>
      <vt:lpstr>Тема Office</vt:lpstr>
      <vt:lpstr>Презентация PowerPoint</vt:lpstr>
      <vt:lpstr>Развитие  речи детей 3-4 лет</vt:lpstr>
      <vt:lpstr>Презентация PowerPoint</vt:lpstr>
      <vt:lpstr>Презентация PowerPoint</vt:lpstr>
      <vt:lpstr>Не  жалейте времени  на совместную игру  с ребенком</vt:lpstr>
      <vt:lpstr>Старайтесь дать ребенку возможность наблюдать</vt:lpstr>
      <vt:lpstr>Презентация PowerPoint</vt:lpstr>
      <vt:lpstr>К четырем годам  ребенку нужно знать</vt:lpstr>
      <vt:lpstr>Разнообразьте свою речь обилием  прилагательных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ДС №95</cp:lastModifiedBy>
  <cp:revision>24</cp:revision>
  <dcterms:created xsi:type="dcterms:W3CDTF">2014-06-15T09:49:01Z</dcterms:created>
  <dcterms:modified xsi:type="dcterms:W3CDTF">2016-03-31T06:48:54Z</dcterms:modified>
</cp:coreProperties>
</file>